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75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91" autoAdjust="0"/>
  </p:normalViewPr>
  <p:slideViewPr>
    <p:cSldViewPr snapToGrid="0" snapToObjects="1">
      <p:cViewPr>
        <p:scale>
          <a:sx n="125" d="100"/>
          <a:sy n="125" d="100"/>
        </p:scale>
        <p:origin x="-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1735665"/>
            <a:ext cx="6716520" cy="3279747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Loops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
</a:t>
            </a:r>
            <a:r>
              <a:rPr lang="en-US" sz="2400" dirty="0" smtClean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 smtClean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 smtClean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Frequently we want to do something like this: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a = 0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w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hile a &lt; 10: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print(a)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a = a + 1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lot of times, we want loops that count.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51187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86772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90320"/>
            <a:ext cx="8042040" cy="4652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ython built-in function for consecutive numbers!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aList</a:t>
            </a:r>
            <a:r>
              <a:rPr lang="en-US" sz="2400" dirty="0" smtClean="0">
                <a:latin typeface="Courier"/>
                <a:cs typeface="Courier"/>
              </a:rPr>
              <a:t> = range(0, 10)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print(</a:t>
            </a:r>
            <a:r>
              <a:rPr lang="en-US" sz="2400" dirty="0" err="1" smtClean="0">
                <a:latin typeface="Courier"/>
                <a:cs typeface="Courier"/>
              </a:rPr>
              <a:t>aList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[0, 1, 2, 3, 4, 5, 6, 7, 8, 9]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range(start, end)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 returns a list of numbers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	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"/>
                <a:cs typeface="Courier"/>
              </a:rPr>
              <a:t>start, start+1, start+2, ..., end - 1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985924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aList</a:t>
            </a:r>
            <a:r>
              <a:rPr lang="en-US" sz="2400" dirty="0" smtClean="0">
                <a:latin typeface="Courier"/>
                <a:cs typeface="Courier"/>
              </a:rPr>
              <a:t> = range(0, 10)</a:t>
            </a:r>
          </a:p>
          <a:p>
            <a:pPr lvl="1">
              <a:lnSpc>
                <a:spcPct val="8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print(</a:t>
            </a:r>
            <a:r>
              <a:rPr lang="en-US" sz="2400" dirty="0" err="1" smtClean="0">
                <a:latin typeface="Courier"/>
                <a:cs typeface="Courier"/>
              </a:rPr>
              <a:t>aList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 now we can create a list of numbers.  </a:t>
            </a:r>
          </a:p>
          <a:p>
            <a:pPr>
              <a:lnSpc>
                <a:spcPct val="12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12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Any ideas what we can do with that?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16370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964286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for </a:t>
            </a:r>
            <a:r>
              <a:rPr lang="en-US" sz="2400" dirty="0" err="1" smtClean="0">
                <a:latin typeface="Courier"/>
                <a:cs typeface="Courier"/>
              </a:rPr>
              <a:t>num</a:t>
            </a:r>
            <a:r>
              <a:rPr lang="en-US" sz="2400" dirty="0" smtClean="0">
                <a:latin typeface="Courier"/>
                <a:cs typeface="Courier"/>
              </a:rPr>
              <a:t> in range(0, 10):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print(</a:t>
            </a:r>
            <a:r>
              <a:rPr lang="en-US" sz="2400" dirty="0" err="1" smtClean="0">
                <a:latin typeface="Courier"/>
                <a:cs typeface="Courier"/>
              </a:rPr>
              <a:t>num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An easier way to make a counting loop!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0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1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2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3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4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5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6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7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000" dirty="0">
                <a:latin typeface="Courier"/>
                <a:cs typeface="Courier"/>
              </a:rPr>
              <a:t>8</a:t>
            </a:r>
            <a:endParaRPr lang="en-US" sz="2000" dirty="0" smtClean="0">
              <a:latin typeface="Courier"/>
              <a:cs typeface="Courier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000" dirty="0" smtClean="0">
                <a:latin typeface="Courier"/>
                <a:cs typeface="Courier"/>
              </a:rPr>
              <a:t>9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5026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 Trick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We can even count by whatever number we want!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for </a:t>
            </a:r>
            <a:r>
              <a:rPr lang="en-US" sz="2400" dirty="0" err="1" smtClean="0">
                <a:latin typeface="Courier"/>
                <a:cs typeface="Courier"/>
              </a:rPr>
              <a:t>num</a:t>
            </a:r>
            <a:r>
              <a:rPr lang="en-US" sz="2400" dirty="0" smtClean="0">
                <a:latin typeface="Courier"/>
                <a:cs typeface="Courier"/>
              </a:rPr>
              <a:t> in range(0, 10, 2):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print(</a:t>
            </a:r>
            <a:r>
              <a:rPr lang="en-US" sz="2400" dirty="0" err="1" smtClean="0">
                <a:latin typeface="Courier"/>
                <a:cs typeface="Courier"/>
              </a:rPr>
              <a:t>num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 algn="just">
              <a:lnSpc>
                <a:spcPct val="9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0</a:t>
            </a:r>
          </a:p>
          <a:p>
            <a:pPr lvl="1" algn="just">
              <a:lnSpc>
                <a:spcPct val="9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2</a:t>
            </a:r>
          </a:p>
          <a:p>
            <a:pPr lvl="1" algn="just">
              <a:lnSpc>
                <a:spcPct val="9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4</a:t>
            </a:r>
          </a:p>
          <a:p>
            <a:pPr lvl="1" algn="just">
              <a:lnSpc>
                <a:spcPct val="9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6</a:t>
            </a:r>
          </a:p>
          <a:p>
            <a:pPr lvl="1" algn="just">
              <a:lnSpc>
                <a:spcPct val="9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97021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-259246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Summary: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233314"/>
            <a:ext cx="8042040" cy="434304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For loops:</a:t>
            </a:r>
          </a:p>
          <a:p>
            <a:pPr marL="800100" lvl="1" indent="-342900">
              <a:lnSpc>
                <a:spcPct val="110000"/>
              </a:lnSpc>
              <a:buSzPct val="110000"/>
              <a:buFont typeface="Courier New"/>
              <a:buChar char="o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Use for iterating over lists</a:t>
            </a:r>
          </a:p>
          <a:p>
            <a:pPr marL="800100" lvl="1" indent="-342900">
              <a:lnSpc>
                <a:spcPct val="110000"/>
              </a:lnSpc>
              <a:buSzPct val="110000"/>
              <a:buFont typeface="Courier New"/>
              <a:buChar char="o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Also use in situations where we want loops to count.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News Gothic MT"/>
            </a:endParaRP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While loops:</a:t>
            </a:r>
          </a:p>
          <a:p>
            <a:pPr marL="800100" lvl="1" indent="-342900">
              <a:lnSpc>
                <a:spcPct val="110000"/>
              </a:lnSpc>
              <a:buSzPct val="110000"/>
              <a:buFont typeface="Courier New"/>
              <a:buChar char="o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Use when we have some condition that doesn’t fall into the previous two categories.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69353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Overview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Today we will learn about: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8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For loops</a:t>
            </a:r>
          </a:p>
        </p:txBody>
      </p:sp>
    </p:spTree>
    <p:extLst>
      <p:ext uri="{BB962C8B-B14F-4D97-AF65-F5344CB8AC3E}">
        <p14:creationId xmlns:p14="http://schemas.microsoft.com/office/powerpoint/2010/main" val="718737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Motivation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lot of times, we have a pattern like this: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 = [1, 2, 3]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a = </a:t>
            </a:r>
            <a:r>
              <a:rPr lang="en-US" sz="2400" dirty="0" smtClean="0">
                <a:latin typeface="Courier"/>
                <a:cs typeface="Courier"/>
              </a:rPr>
              <a:t>0</a:t>
            </a:r>
            <a:endParaRPr lang="en-US" sz="2400" dirty="0"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latin typeface="Courier"/>
                <a:cs typeface="Courier"/>
              </a:rPr>
              <a:t>while a &lt; </a:t>
            </a:r>
            <a:r>
              <a:rPr lang="en-US" sz="2400" dirty="0" err="1" smtClean="0">
                <a:latin typeface="Courier"/>
                <a:cs typeface="Courier"/>
              </a:rPr>
              <a:t>len</a:t>
            </a:r>
            <a:r>
              <a:rPr lang="en-US" sz="2400" dirty="0" smtClean="0">
                <a:latin typeface="Courier"/>
                <a:cs typeface="Courier"/>
              </a:rPr>
              <a:t>(</a:t>
            </a: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):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print(</a:t>
            </a:r>
            <a:r>
              <a:rPr lang="en-US" sz="2400" dirty="0" err="1" smtClean="0">
                <a:latin typeface="Courier"/>
                <a:cs typeface="Courier"/>
              </a:rPr>
              <a:t>myList</a:t>
            </a:r>
            <a:r>
              <a:rPr lang="en-US" sz="2400" dirty="0" smtClean="0">
                <a:latin typeface="Courier"/>
                <a:cs typeface="Courier"/>
              </a:rPr>
              <a:t>[a])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is a way we can </a:t>
            </a:r>
            <a:r>
              <a:rPr lang="en-US" sz="2400" b="1" dirty="0" smtClean="0">
                <a:solidFill>
                  <a:srgbClr val="595959"/>
                </a:solidFill>
                <a:latin typeface="News Gothic MT"/>
              </a:rPr>
              <a:t>iterate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over a list.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36528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Equivalent for loop: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[1, 2, 3]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034141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For Loops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[1, 2, 3]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Loop control handled by for loop.</a:t>
            </a: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marL="342900" indent="-342900">
              <a:lnSpc>
                <a:spcPct val="110000"/>
              </a:lnSpc>
              <a:buSzPct val="110000"/>
              <a:buFont typeface="Arial"/>
              <a:buChar char="•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first time through the loop,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will be the first element of the list. The second time through the loop, it will be the second element, and so on until the list is done.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040495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Example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Finding the average using for loops: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[1, 2, 3, 4]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um = 0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</a:t>
            </a:r>
            <a:r>
              <a:rPr lang="en-US" sz="2400" dirty="0" smtClean="0">
                <a:latin typeface="Courier"/>
                <a:cs typeface="Courier"/>
              </a:rPr>
              <a:t>sum = </a:t>
            </a:r>
            <a:r>
              <a:rPr lang="en-US" sz="2400" dirty="0" err="1" smtClean="0">
                <a:latin typeface="Courier"/>
                <a:cs typeface="Courier"/>
              </a:rPr>
              <a:t>listItem</a:t>
            </a:r>
            <a:r>
              <a:rPr lang="en-US" sz="2400" dirty="0" smtClean="0">
                <a:latin typeface="Courier"/>
                <a:cs typeface="Courier"/>
              </a:rPr>
              <a:t> + sum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rint( sum /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len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 )</a:t>
            </a:r>
            <a:endParaRPr lang="en-US" sz="2400" dirty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6909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 Downside!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What do you think this code does?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[1, 2, 3, 4]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  </a:t>
            </a:r>
            <a:r>
              <a:rPr lang="en-US" sz="2400" dirty="0" err="1" smtClean="0">
                <a:latin typeface="Courier"/>
                <a:cs typeface="Courier"/>
              </a:rPr>
              <a:t>listItem</a:t>
            </a:r>
            <a:r>
              <a:rPr lang="en-US" sz="2400" dirty="0" smtClean="0">
                <a:latin typeface="Courier"/>
                <a:cs typeface="Courier"/>
              </a:rPr>
              <a:t> = 4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39524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908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 Downside!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087120"/>
            <a:ext cx="8042040" cy="4856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What do you think this code does?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[1, 2, 3, 4]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listItem</a:t>
            </a:r>
            <a:r>
              <a:rPr lang="en-US" sz="2400" dirty="0" smtClean="0">
                <a:latin typeface="Courier"/>
                <a:cs typeface="Courier"/>
              </a:rPr>
              <a:t> = 4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Prints: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[1, 2, 3, 4]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753434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9083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A Downside!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087120"/>
            <a:ext cx="8042040" cy="4856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ws Gothic MT"/>
              </a:rPr>
              <a:t>What do you think this code does?</a:t>
            </a:r>
          </a:p>
          <a:p>
            <a:pPr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News Gothic MT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= [1, 2, 3, 4]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for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listItem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:</a:t>
            </a: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latin typeface="Courier"/>
                <a:cs typeface="Courier"/>
              </a:rPr>
              <a:t>listItem</a:t>
            </a:r>
            <a:r>
              <a:rPr lang="en-US" sz="2400" dirty="0" smtClean="0">
                <a:latin typeface="Courier"/>
                <a:cs typeface="Courier"/>
              </a:rPr>
              <a:t> = 4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 lvl="1">
              <a:lnSpc>
                <a:spcPct val="110000"/>
              </a:lnSpc>
              <a:buSzPct val="110000"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print(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myList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)</a:t>
            </a:r>
          </a:p>
          <a:p>
            <a:pPr lvl="1">
              <a:lnSpc>
                <a:spcPct val="11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Changing </a:t>
            </a: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DOES NOT CHANGE THE ORIGINAL LIST!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>
                <a:solidFill>
                  <a:srgbClr val="595959"/>
                </a:solidFill>
                <a:latin typeface="News Gothic MT"/>
              </a:rPr>
              <a:t>listItem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 is just a copy of each element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.</a:t>
            </a:r>
            <a:endParaRPr lang="en-US" sz="24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808634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3894</TotalTime>
  <Words>458</Words>
  <Application>Microsoft Macintosh PowerPoint</Application>
  <PresentationFormat>On-screen Show (4:3)</PresentationFormat>
  <Paragraphs>155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Richard Chang</cp:lastModifiedBy>
  <cp:revision>135</cp:revision>
  <dcterms:modified xsi:type="dcterms:W3CDTF">2015-02-17T17:46:27Z</dcterms:modified>
</cp:coreProperties>
</file>